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Montserrat" panose="020B060402020202020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a6ed799ca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a6ed799ca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6ed799ca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a6ed799ca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a6ed799ca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a6ed799ca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6ed799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a6ed799ca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6ed799ca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a6ed799ca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a6ed799ca9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a6ed799ca9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REhNBfblXi0&amp;t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503600"/>
            <a:ext cx="8520600" cy="119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Aldrich Public Library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16937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FY 2025 Municipal Request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650" y="2571750"/>
            <a:ext cx="2138705" cy="211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 Annual Appeal Video">
            <a:hlinkClick r:id="" action="ppaction://media"/>
            <a:extLst>
              <a:ext uri="{FF2B5EF4-FFF2-40B4-BE49-F238E27FC236}">
                <a16:creationId xmlns:a16="http://schemas.microsoft.com/office/drawing/2014/main" id="{E598CEC1-E09F-406D-B652-641974F685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716" y="230587"/>
            <a:ext cx="7418567" cy="4172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8C6342-C400-419D-A52A-1FA4089D118D}"/>
              </a:ext>
            </a:extLst>
          </p:cNvPr>
          <p:cNvSpPr txBox="1"/>
          <p:nvPr/>
        </p:nvSpPr>
        <p:spPr>
          <a:xfrm>
            <a:off x="1504492" y="4556097"/>
            <a:ext cx="6135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trouble viewing video, </a:t>
            </a:r>
            <a:r>
              <a:rPr lang="en-US" dirty="0">
                <a:hlinkClick r:id="rId6"/>
              </a:rPr>
              <a:t>https://www.youtube.com/watch?v=REhNBfblXi0&amp;t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343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Rising Costs (Since FY 2021)</a:t>
            </a:r>
            <a:endParaRPr b="1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016675"/>
            <a:ext cx="8283300" cy="3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Maintenance Costs have increased by </a:t>
            </a:r>
            <a:r>
              <a:rPr lang="en" sz="2100" b="1">
                <a:solidFill>
                  <a:schemeClr val="dk1"/>
                </a:solidFill>
              </a:rPr>
              <a:t>314%</a:t>
            </a:r>
            <a:endParaRPr sz="2100" b="1"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Signed service contracts for HVAC, Roof, Snow Removal, Cleaning, Elevator Maintenance</a:t>
            </a:r>
            <a:endParaRPr sz="1700"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Competitively bid to get the best value</a:t>
            </a:r>
            <a:endParaRPr sz="1700"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Previously relied on volunteers that have aged out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Utilities have increased by </a:t>
            </a:r>
            <a:r>
              <a:rPr lang="en" sz="2100" b="1">
                <a:solidFill>
                  <a:schemeClr val="dk1"/>
                </a:solidFill>
              </a:rPr>
              <a:t>33%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</a:rPr>
              <a:t>9%</a:t>
            </a:r>
            <a:r>
              <a:rPr lang="en" sz="2100">
                <a:solidFill>
                  <a:schemeClr val="dk1"/>
                </a:solidFill>
              </a:rPr>
              <a:t> union wage increases over three years from the Union Contract</a:t>
            </a:r>
            <a:endParaRPr sz="2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Insurance costs have increased by </a:t>
            </a:r>
            <a:r>
              <a:rPr lang="en" sz="2100" b="1">
                <a:solidFill>
                  <a:schemeClr val="dk1"/>
                </a:solidFill>
              </a:rPr>
              <a:t>47%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343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/>
              <a:t>How Do We Meet The Rising Costs?</a:t>
            </a:r>
            <a:endParaRPr sz="2720" b="1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016675"/>
            <a:ext cx="8520600" cy="3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Investment transfers have increased by </a:t>
            </a:r>
            <a:r>
              <a:rPr lang="en" sz="2400" b="1">
                <a:solidFill>
                  <a:schemeClr val="dk1"/>
                </a:solidFill>
              </a:rPr>
              <a:t>100%</a:t>
            </a:r>
            <a:r>
              <a:rPr lang="en" sz="2400">
                <a:solidFill>
                  <a:schemeClr val="dk1"/>
                </a:solidFill>
              </a:rPr>
              <a:t> since FY2021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Anticipate increasing our non-resident fee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Budgeting </a:t>
            </a:r>
            <a:r>
              <a:rPr lang="en" sz="2400" b="1">
                <a:solidFill>
                  <a:schemeClr val="dk1"/>
                </a:solidFill>
              </a:rPr>
              <a:t>$95,000</a:t>
            </a:r>
            <a:r>
              <a:rPr lang="en" sz="2400">
                <a:solidFill>
                  <a:schemeClr val="dk1"/>
                </a:solidFill>
              </a:rPr>
              <a:t> in fundraising and donations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Budgeting </a:t>
            </a:r>
            <a:r>
              <a:rPr lang="en" sz="2400" b="1">
                <a:solidFill>
                  <a:schemeClr val="dk1"/>
                </a:solidFill>
              </a:rPr>
              <a:t>$12,000</a:t>
            </a:r>
            <a:r>
              <a:rPr lang="en" sz="2400">
                <a:solidFill>
                  <a:schemeClr val="dk1"/>
                </a:solidFill>
              </a:rPr>
              <a:t> in user fees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Actively pursuing grant funding opportunities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City and Town Appropriations (below state average)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/>
              <a:t>What We Are Asking For</a:t>
            </a:r>
            <a:endParaRPr sz="2720" b="1"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We are requesting </a:t>
            </a:r>
            <a:r>
              <a:rPr lang="en" sz="2500" b="1">
                <a:solidFill>
                  <a:schemeClr val="dk1"/>
                </a:solidFill>
              </a:rPr>
              <a:t>$250,170</a:t>
            </a:r>
            <a:r>
              <a:rPr lang="en" sz="2500">
                <a:solidFill>
                  <a:schemeClr val="dk1"/>
                </a:solidFill>
              </a:rPr>
              <a:t> 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This is level-funded from last year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Average of </a:t>
            </a:r>
            <a:r>
              <a:rPr lang="en" sz="2500" b="1">
                <a:solidFill>
                  <a:schemeClr val="dk1"/>
                </a:solidFill>
              </a:rPr>
              <a:t>$29.67</a:t>
            </a:r>
            <a:r>
              <a:rPr lang="en" sz="2500">
                <a:solidFill>
                  <a:schemeClr val="dk1"/>
                </a:solidFill>
              </a:rPr>
              <a:t> per resident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State average cost per resident for libraries serving 5,000+ residents is </a:t>
            </a:r>
            <a:r>
              <a:rPr lang="en" sz="2500" b="1">
                <a:solidFill>
                  <a:schemeClr val="dk1"/>
                </a:solidFill>
              </a:rPr>
              <a:t>$41.97</a:t>
            </a:r>
            <a:endParaRPr sz="25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/>
              <a:t>Where We’re At</a:t>
            </a:r>
            <a:endParaRPr sz="2720" b="1"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Under current budget proposal, projecting a </a:t>
            </a:r>
            <a:r>
              <a:rPr lang="en" sz="2500" b="1">
                <a:solidFill>
                  <a:schemeClr val="dk1"/>
                </a:solidFill>
              </a:rPr>
              <a:t>$30,702</a:t>
            </a:r>
            <a:r>
              <a:rPr lang="en" sz="2500">
                <a:solidFill>
                  <a:schemeClr val="dk1"/>
                </a:solidFill>
              </a:rPr>
              <a:t> deficit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Recognize the City of Barre’s tough financial situation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Continue our strong partnership with the City and community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Looking forward to future conversations about the growth of the library</a:t>
            </a: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710200" y="570638"/>
            <a:ext cx="24270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3040" b="1">
                <a:solidFill>
                  <a:schemeClr val="dk1"/>
                </a:solidFill>
              </a:rPr>
              <a:t>THANK</a:t>
            </a:r>
            <a:endParaRPr sz="304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rPr lang="en" sz="3040" b="1">
                <a:solidFill>
                  <a:schemeClr val="dk1"/>
                </a:solidFill>
              </a:rPr>
              <a:t>YOU!</a:t>
            </a:r>
            <a:endParaRPr sz="3040" b="1">
              <a:solidFill>
                <a:schemeClr val="dk1"/>
              </a:solidFill>
            </a:endParaRPr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5500" y="0"/>
            <a:ext cx="385761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200" y="1907428"/>
            <a:ext cx="2427000" cy="2681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213</Words>
  <Application>Microsoft Office PowerPoint</Application>
  <PresentationFormat>On-screen Show (16:9)</PresentationFormat>
  <Paragraphs>30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Montserrat</vt:lpstr>
      <vt:lpstr>Arial</vt:lpstr>
      <vt:lpstr>Simple Light</vt:lpstr>
      <vt:lpstr>Aldrich Public Library</vt:lpstr>
      <vt:lpstr>PowerPoint Presentation</vt:lpstr>
      <vt:lpstr>Rising Costs (Since FY 2021)</vt:lpstr>
      <vt:lpstr>How Do We Meet The Rising Costs?</vt:lpstr>
      <vt:lpstr>What We Are Asking For</vt:lpstr>
      <vt:lpstr>Where We’re At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Aldrich Public Library</dc:title>
  <dc:creator>Nicolas Storellicastro</dc:creator>
  <cp:lastModifiedBy>Nicolas Storellicastro</cp:lastModifiedBy>
  <cp:revision>3</cp:revision>
  <dcterms:modified xsi:type="dcterms:W3CDTF">2023-12-15T16:55:52Z</dcterms:modified>
</cp:coreProperties>
</file>