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5" r:id="rId7"/>
    <p:sldId id="262" r:id="rId8"/>
    <p:sldId id="268" r:id="rId9"/>
    <p:sldId id="270" r:id="rId10"/>
    <p:sldId id="271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76" autoAdjust="0"/>
  </p:normalViewPr>
  <p:slideViewPr>
    <p:cSldViewPr>
      <p:cViewPr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1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1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3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2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1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6A7C-7FFF-4055-845C-FE83C684F67C}" type="datetimeFigureOut">
              <a:rPr lang="en-US" smtClean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7F32-F2F3-4617-8473-EEB0B691B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recit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13966"/>
              </p:ext>
            </p:extLst>
          </p:nvPr>
        </p:nvGraphicFramePr>
        <p:xfrm>
          <a:off x="233363" y="123825"/>
          <a:ext cx="8677275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Worksheet" r:id="rId3" imgW="8677351" imgH="6610305" progId="Excel.Sheet.12">
                  <p:embed/>
                </p:oleObj>
              </mc:Choice>
              <mc:Fallback>
                <p:oleObj name="Worksheet" r:id="rId3" imgW="8677351" imgH="66103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3" y="123825"/>
                        <a:ext cx="8677275" cy="661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5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229600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OVERVIEW SUMMARY</a:t>
            </a:r>
            <a:endParaRPr lang="en-US" sz="3200" u="sng" dirty="0">
              <a:ea typeface="Calibri"/>
              <a:cs typeface="Times New Roman"/>
            </a:endParaRP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This  Budget Proposal, at a</a:t>
            </a:r>
            <a:endParaRPr lang="en-US" sz="3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dbl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latin typeface="Times New Roman"/>
                <a:ea typeface="Calibri"/>
                <a:cs typeface="Times New Roman"/>
              </a:rPr>
              <a:t>2.38% </a:t>
            </a:r>
            <a:r>
              <a:rPr lang="en-US" sz="3200" b="1" u="dbl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Property Tax Increase: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Is modestly above Council Goal of 2.0%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&lt; 2018 Inflation Rate (2.40%)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&lt; 2019 SS Increase (2.80%)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Essentially Maintains Current Service Levels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Enhances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the Streets/Sidewalks Program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Proactively Addresses 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Capital Equipment &amp; Facilities Infrastructure Needs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33400"/>
            <a:ext cx="36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BARRE,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</a:t>
            </a:r>
            <a:endParaRPr 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BARRE, </a:t>
            </a:r>
            <a:r>
              <a:rPr lang="en-US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</a:t>
            </a:r>
            <a:br>
              <a:rPr lang="en-US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  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BUDGET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Unanimously Supported by the City Council</a:t>
            </a: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Proposal is Available for Review on the City Website at: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www.barrecity.org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 Call or email the City Manager at: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476-0241	manager@barrecity.org</a:t>
            </a:r>
          </a:p>
        </p:txBody>
      </p:sp>
    </p:spTree>
    <p:extLst>
      <p:ext uri="{BB962C8B-B14F-4D97-AF65-F5344CB8AC3E}">
        <p14:creationId xmlns:p14="http://schemas.microsoft.com/office/powerpoint/2010/main" val="424297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57929"/>
              </p:ext>
            </p:extLst>
          </p:nvPr>
        </p:nvGraphicFramePr>
        <p:xfrm>
          <a:off x="1086644" y="1000125"/>
          <a:ext cx="6970712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Worksheet" r:id="rId3" imgW="6191402" imgH="4314791" progId="Excel.Sheet.8">
                  <p:embed/>
                </p:oleObj>
              </mc:Choice>
              <mc:Fallback>
                <p:oleObj name="Worksheet" r:id="rId3" imgW="6191402" imgH="43147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4" y="1000125"/>
                        <a:ext cx="6970712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5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29557"/>
              </p:ext>
            </p:extLst>
          </p:nvPr>
        </p:nvGraphicFramePr>
        <p:xfrm>
          <a:off x="914400" y="457200"/>
          <a:ext cx="6969125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Worksheet" r:id="rId3" imgW="6191402" imgH="5343491" progId="Excel.Sheet.8">
                  <p:embed/>
                </p:oleObj>
              </mc:Choice>
              <mc:Fallback>
                <p:oleObj name="Worksheet" r:id="rId3" imgW="6191402" imgH="534349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6969125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0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30372"/>
              </p:ext>
            </p:extLst>
          </p:nvPr>
        </p:nvGraphicFramePr>
        <p:xfrm>
          <a:off x="1087438" y="744538"/>
          <a:ext cx="6969125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Worksheet" r:id="rId3" imgW="6191402" imgH="4771958" progId="Excel.Sheet.8">
                  <p:embed/>
                </p:oleObj>
              </mc:Choice>
              <mc:Fallback>
                <p:oleObj name="Worksheet" r:id="rId3" imgW="6191402" imgH="47719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744538"/>
                        <a:ext cx="6969125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9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14400"/>
            <a:ext cx="5334000" cy="768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FY20 </a:t>
            </a:r>
            <a:r>
              <a:rPr lang="en-US" sz="2000" b="1" u="sng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MUNICIPAL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BUDGET &amp;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BALLOT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PROPOSAL HI-LITES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Negotiated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City Wide Salary &amp; Benefits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Adjustments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Semi-Annual Yard Waste Disposal and Collection </a:t>
            </a:r>
            <a:endParaRPr lang="en-US" sz="1400" dirty="0"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Community Service Officer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New Police K-9 Program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New PD Streets Crime Unit (SCU)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Filling the Vacant 16</a:t>
            </a:r>
            <a:r>
              <a:rPr lang="en-US" sz="1400" b="1" baseline="30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Firefighter Position</a:t>
            </a:r>
            <a:endParaRPr lang="en-US" sz="1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Improvements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to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 “Aud”,  BOR,  AH,  City Hall, &amp; PSB </a:t>
            </a:r>
            <a:endParaRPr lang="en-US" sz="1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Level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unding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of BADC and Barre Partnership</a:t>
            </a:r>
            <a:endParaRPr lang="en-US" sz="1400" dirty="0"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Increased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unding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of the Aldrich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Library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Increased Salt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Budget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Increased Animal Control Budget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2 Police Vehicles (1 new, 1 Used)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Ambulance Lease to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e-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establish A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mbulance Rotation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Prgm</a:t>
            </a:r>
            <a:endParaRPr lang="en-US" sz="14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Enhances the Streets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/ Reconstruction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Program</a:t>
            </a:r>
            <a:endParaRPr lang="en-US" sz="1400" dirty="0">
              <a:ea typeface="Calibri"/>
              <a:cs typeface="Times New Roman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Increased Commitment to Funding Captital Equipment 	&amp; Facilities Infrastructure</a:t>
            </a:r>
            <a:endParaRPr lang="en-US" sz="1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TIF </a:t>
            </a:r>
            <a:r>
              <a:rPr lang="en-US" sz="1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District Increment </a:t>
            </a: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Transfer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Allows for Annual Voter Approved Assistance Requests</a:t>
            </a:r>
          </a:p>
        </p:txBody>
      </p:sp>
    </p:spTree>
    <p:extLst>
      <p:ext uri="{BB962C8B-B14F-4D97-AF65-F5344CB8AC3E}">
        <p14:creationId xmlns:p14="http://schemas.microsoft.com/office/powerpoint/2010/main" val="1061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659798"/>
            <a:ext cx="8305800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b="1" u="sng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ADDITIONAL </a:t>
            </a:r>
            <a:r>
              <a:rPr lang="en-US" sz="2400" b="1" u="sng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BALLOT ITEMS TO BE VOTED: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050" dirty="0" smtClean="0">
              <a:ea typeface="Calibri"/>
              <a:cs typeface="Times New Roman"/>
            </a:endParaRPr>
          </a:p>
          <a:p>
            <a:pPr marL="1541463">
              <a:lnSpc>
                <a:spcPct val="115000"/>
              </a:lnSpc>
              <a:spcAft>
                <a:spcPts val="1000"/>
              </a:spcAft>
              <a:tabLst>
                <a:tab pos="6453188" algn="r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Enhanced Streets and Capital E&amp;I Program 	          $425,000</a:t>
            </a:r>
            <a:endParaRPr lang="en-US" sz="1050" dirty="0" smtClean="0">
              <a:ea typeface="Calibri"/>
              <a:cs typeface="Times New Roman"/>
            </a:endParaRPr>
          </a:p>
          <a:p>
            <a:pPr marL="1541463">
              <a:lnSpc>
                <a:spcPct val="115000"/>
              </a:lnSpc>
              <a:spcAft>
                <a:spcPts val="1000"/>
              </a:spcAft>
              <a:tabLst>
                <a:tab pos="6453188" algn="r"/>
              </a:tabLst>
            </a:pP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TIF Increment – Municipal Portion             	             $  51,000</a:t>
            </a:r>
            <a:endParaRPr lang="en-US" sz="1050" dirty="0">
              <a:ea typeface="Calibri"/>
              <a:cs typeface="Times New Roman"/>
            </a:endParaRPr>
          </a:p>
          <a:p>
            <a:pPr marL="1541463">
              <a:lnSpc>
                <a:spcPct val="115000"/>
              </a:lnSpc>
              <a:spcAft>
                <a:spcPts val="1000"/>
              </a:spcAft>
              <a:tabLst>
                <a:tab pos="6453188" algn="r"/>
              </a:tabLst>
            </a:pPr>
            <a:r>
              <a:rPr lang="en-US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Voter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Approved Agency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Requests                         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  $161,901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CITY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BARRE,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 BUDGET</a:t>
            </a:r>
            <a:r>
              <a:rPr lang="en-US" dirty="0"/>
              <a:t>										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701205"/>
              </p:ext>
            </p:extLst>
          </p:nvPr>
        </p:nvGraphicFramePr>
        <p:xfrm>
          <a:off x="1447800" y="76200"/>
          <a:ext cx="7153275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Worksheet" r:id="rId3" imgW="7153351" imgH="7010288" progId="Excel.Sheet.12">
                  <p:embed/>
                </p:oleObj>
              </mc:Choice>
              <mc:Fallback>
                <p:oleObj name="Worksheet" r:id="rId3" imgW="7153351" imgH="70102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76200"/>
                        <a:ext cx="7153275" cy="701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9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74731"/>
              </p:ext>
            </p:extLst>
          </p:nvPr>
        </p:nvGraphicFramePr>
        <p:xfrm>
          <a:off x="1151996" y="2514600"/>
          <a:ext cx="795813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Worksheet" r:id="rId3" imgW="9144000" imgH="1885849" progId="Excel.Sheet.12">
                  <p:embed/>
                </p:oleObj>
              </mc:Choice>
              <mc:Fallback>
                <p:oleObj name="Worksheet" r:id="rId3" imgW="9144000" imgH="1885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996" y="2514600"/>
                        <a:ext cx="7958137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914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BARRE,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</a:t>
            </a:r>
            <a:endParaRPr 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FY18 GENERAL FUND BUDGET </a:t>
            </a:r>
            <a:r>
              <a:rPr lang="en-US" dirty="0"/>
              <a:t>										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14195"/>
              </p:ext>
            </p:extLst>
          </p:nvPr>
        </p:nvGraphicFramePr>
        <p:xfrm>
          <a:off x="1219200" y="1447800"/>
          <a:ext cx="83629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Worksheet" r:id="rId3" imgW="8363102" imgH="3581389" progId="Excel.Sheet.12">
                  <p:embed/>
                </p:oleObj>
              </mc:Choice>
              <mc:Fallback>
                <p:oleObj name="Worksheet" r:id="rId3" imgW="8363102" imgH="3581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836295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5600" y="533400"/>
            <a:ext cx="364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BARRE,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</a:t>
            </a:r>
            <a:endParaRPr 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FY18 GENERAL FUND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136</Words>
  <Application>Microsoft Office PowerPoint</Application>
  <PresentationFormat>On-screen Show (4:3)</PresentationFormat>
  <Paragraphs>49</Paragraphs>
  <Slides>11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BARRE, VERMONT FY20  GENERAL FUND BUDGET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Human Resources</dc:creator>
  <cp:lastModifiedBy>Steve Mackenzie</cp:lastModifiedBy>
  <cp:revision>72</cp:revision>
  <cp:lastPrinted>2019-02-17T17:54:48Z</cp:lastPrinted>
  <dcterms:created xsi:type="dcterms:W3CDTF">2016-02-22T15:14:43Z</dcterms:created>
  <dcterms:modified xsi:type="dcterms:W3CDTF">2019-02-17T17:54:48Z</dcterms:modified>
</cp:coreProperties>
</file>