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70" r:id="rId9"/>
    <p:sldId id="263" r:id="rId10"/>
    <p:sldId id="267" r:id="rId11"/>
    <p:sldId id="265" r:id="rId12"/>
    <p:sldId id="271" r:id="rId13"/>
    <p:sldId id="266" r:id="rId14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36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1E058BB-0395-47B5-80FB-73022C89D5C0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BF410BA-C11E-4AD2-B120-61E900FA12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737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58BB-0395-47B5-80FB-73022C89D5C0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10BA-C11E-4AD2-B120-61E900FA12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773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1E058BB-0395-47B5-80FB-73022C89D5C0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BF410BA-C11E-4AD2-B120-61E900FA12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487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58BB-0395-47B5-80FB-73022C89D5C0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10BA-C11E-4AD2-B120-61E900FA12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511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1E058BB-0395-47B5-80FB-73022C89D5C0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BF410BA-C11E-4AD2-B120-61E900FA12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722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58BB-0395-47B5-80FB-73022C89D5C0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10BA-C11E-4AD2-B120-61E900FA12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26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58BB-0395-47B5-80FB-73022C89D5C0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10BA-C11E-4AD2-B120-61E900FA12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208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58BB-0395-47B5-80FB-73022C89D5C0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10BA-C11E-4AD2-B120-61E900FA12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199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58BB-0395-47B5-80FB-73022C89D5C0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10BA-C11E-4AD2-B120-61E900FA12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275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1E058BB-0395-47B5-80FB-73022C89D5C0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BF410BA-C11E-4AD2-B120-61E900FA12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095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58BB-0395-47B5-80FB-73022C89D5C0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410BA-C11E-4AD2-B120-61E900FA12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842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1E058BB-0395-47B5-80FB-73022C89D5C0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EBF410BA-C11E-4AD2-B120-61E900FA12A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7789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barrecity.org/city-manage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3931" y="579535"/>
            <a:ext cx="8242869" cy="461665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Approved By the Barre City Council on January 19, 2021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6711" r="11991" b="6961"/>
          <a:stretch/>
        </p:blipFill>
        <p:spPr>
          <a:xfrm>
            <a:off x="443931" y="2056863"/>
            <a:ext cx="8242869" cy="41571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3932" y="1041200"/>
            <a:ext cx="8242868" cy="1031051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1000" dirty="0" smtClean="0">
              <a:solidFill>
                <a:srgbClr val="FF0000"/>
              </a:solidFill>
            </a:endParaRPr>
          </a:p>
          <a:p>
            <a:r>
              <a:rPr lang="en-US" sz="1400" i="1" dirty="0" smtClean="0">
                <a:solidFill>
                  <a:schemeClr val="tx1"/>
                </a:solidFill>
              </a:rPr>
              <a:t>		City of Barre, VT		</a:t>
            </a:r>
            <a:r>
              <a:rPr lang="en-US" b="1" dirty="0" smtClean="0">
                <a:solidFill>
                  <a:schemeClr val="tx1"/>
                </a:solidFill>
              </a:rPr>
              <a:t>GENERAL FUND BUDGET</a:t>
            </a:r>
            <a:endParaRPr lang="en-US" sz="1400" dirty="0" smtClean="0">
              <a:solidFill>
                <a:schemeClr val="tx1"/>
              </a:solidFill>
            </a:endParaRPr>
          </a:p>
          <a:p>
            <a:endParaRPr lang="en-US" sz="1400" i="1" dirty="0">
              <a:solidFill>
                <a:schemeClr val="tx1"/>
              </a:solidFill>
            </a:endParaRPr>
          </a:p>
          <a:p>
            <a:r>
              <a:rPr lang="en-US" sz="1400" i="1" dirty="0" smtClean="0">
                <a:solidFill>
                  <a:schemeClr val="tx1"/>
                </a:solidFill>
              </a:rPr>
              <a:t>		For the Year Ending				</a:t>
            </a:r>
            <a:r>
              <a:rPr lang="en-US" b="1" dirty="0" smtClean="0">
                <a:solidFill>
                  <a:schemeClr val="tx1"/>
                </a:solidFill>
              </a:rPr>
              <a:t>JUNE 30, 2022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4" b="2688"/>
          <a:stretch/>
        </p:blipFill>
        <p:spPr>
          <a:xfrm>
            <a:off x="7516434" y="1041200"/>
            <a:ext cx="1170366" cy="114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50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0376" y="827156"/>
            <a:ext cx="5478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</a:rPr>
              <a:t>CITY OF BARRE,  VERMONT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PROJECTED TAX RATE CALCULATION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FOR THE FISCAL YEAR ENDING JUNE 30, 2022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076" y="597355"/>
            <a:ext cx="3534268" cy="23625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7846" y="3317631"/>
            <a:ext cx="76903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PROJECTED TAX CHANGE BASED UPON PROPERTY VALUE</a:t>
            </a:r>
          </a:p>
          <a:p>
            <a:pPr algn="ctr"/>
            <a:endParaRPr lang="en-US" b="1" dirty="0"/>
          </a:p>
          <a:p>
            <a:pPr algn="just"/>
            <a:r>
              <a:rPr lang="en-US" dirty="0" smtClean="0"/>
              <a:t>			</a:t>
            </a:r>
            <a:r>
              <a:rPr lang="en-US" dirty="0"/>
              <a:t> </a:t>
            </a:r>
            <a:r>
              <a:rPr lang="en-US" dirty="0" smtClean="0"/>
              <a:t>  				  </a:t>
            </a:r>
            <a:r>
              <a:rPr lang="en-US" b="1" u="sng" dirty="0" smtClean="0"/>
              <a:t>Annually</a:t>
            </a:r>
            <a:r>
              <a:rPr lang="en-US" b="1" dirty="0" smtClean="0"/>
              <a:t>	</a:t>
            </a:r>
            <a:r>
              <a:rPr lang="en-US" b="1" dirty="0"/>
              <a:t> </a:t>
            </a:r>
            <a:r>
              <a:rPr lang="en-US" b="1" dirty="0" smtClean="0"/>
              <a:t> </a:t>
            </a:r>
            <a:r>
              <a:rPr lang="en-US" b="1" u="sng" dirty="0" smtClean="0"/>
              <a:t>Quarterly</a:t>
            </a:r>
            <a:r>
              <a:rPr lang="en-US" b="1" dirty="0" smtClean="0"/>
              <a:t>	   </a:t>
            </a:r>
            <a:r>
              <a:rPr lang="en-US" b="1" u="sng" dirty="0" smtClean="0"/>
              <a:t>Monthly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Effect on $125,000 Home			$75			$19			$6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Effect on $150,000 Home			$90			$23			$8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Effect on $200,000 Home			$121		$30			$10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34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4713" y="838308"/>
            <a:ext cx="40595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</a:rPr>
              <a:t>CITY OF BARRE,  VERMONT</a:t>
            </a:r>
          </a:p>
          <a:p>
            <a:pPr algn="ctr"/>
            <a:endParaRPr lang="en-US" sz="1400" i="1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FY22 </a:t>
            </a:r>
            <a:r>
              <a:rPr lang="en-US" sz="1600" u="sng" dirty="0" smtClean="0">
                <a:solidFill>
                  <a:schemeClr val="bg1"/>
                </a:solidFill>
              </a:rPr>
              <a:t>GENERAL </a:t>
            </a:r>
            <a:r>
              <a:rPr lang="en-US" sz="1600" dirty="0" smtClean="0">
                <a:solidFill>
                  <a:schemeClr val="bg1"/>
                </a:solidFill>
              </a:rPr>
              <a:t>FUND BUDGET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22" y="596851"/>
            <a:ext cx="3361402" cy="21895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4843" y="2786357"/>
            <a:ext cx="82366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FY22 EXPENDITURES PERSPECTIVE</a:t>
            </a:r>
            <a:endParaRPr lang="en-US" dirty="0" smtClean="0"/>
          </a:p>
          <a:p>
            <a:pPr algn="ctr"/>
            <a:endParaRPr lang="en-US" b="1" dirty="0"/>
          </a:p>
          <a:p>
            <a:r>
              <a:rPr lang="en-US" dirty="0" smtClean="0"/>
              <a:t>FY20  Voter Approved Budget		$ 12,528,689</a:t>
            </a:r>
          </a:p>
          <a:p>
            <a:r>
              <a:rPr lang="en-US" dirty="0" smtClean="0"/>
              <a:t>										+ $487,766    (+ 3.6%)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FY21 Voter Approved Budget		$ 13,016,455</a:t>
            </a:r>
          </a:p>
          <a:p>
            <a:r>
              <a:rPr lang="en-US" dirty="0" smtClean="0"/>
              <a:t>										- $454,156    (- 3.5%)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FY21 Revised COVID Budget		$ 12,562,269</a:t>
            </a:r>
          </a:p>
          <a:p>
            <a:r>
              <a:rPr lang="en-US" dirty="0" smtClean="0"/>
              <a:t>										+ $274,063     (+ 2.18%)</a:t>
            </a:r>
          </a:p>
          <a:p>
            <a:endParaRPr lang="en-US" dirty="0"/>
          </a:p>
          <a:p>
            <a:r>
              <a:rPr lang="en-US" b="1" dirty="0" smtClean="0"/>
              <a:t>FY22 Budget				$12,836,332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9215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887523" y="886039"/>
            <a:ext cx="3867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</a:rPr>
              <a:t>CITY OF BARRE,  VERMONT</a:t>
            </a:r>
          </a:p>
          <a:p>
            <a:pPr algn="ctr"/>
            <a:endParaRPr lang="en-US" sz="1400" i="1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FY22 </a:t>
            </a:r>
            <a:r>
              <a:rPr lang="en-US" sz="1600" u="sng" dirty="0" smtClean="0">
                <a:solidFill>
                  <a:schemeClr val="bg1"/>
                </a:solidFill>
              </a:rPr>
              <a:t>GENERAL </a:t>
            </a:r>
            <a:r>
              <a:rPr lang="en-US" sz="1600" dirty="0" smtClean="0">
                <a:solidFill>
                  <a:schemeClr val="bg1"/>
                </a:solidFill>
              </a:rPr>
              <a:t>FUND BUDGET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1192" y="2809926"/>
            <a:ext cx="79318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ANNUAL EXPENDITURES GROWTH:  FY20 TO FY22</a:t>
            </a:r>
            <a:endParaRPr lang="en-US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dirty="0" smtClean="0"/>
              <a:t>FY22			$ 12,836,332			2 Years</a:t>
            </a:r>
            <a:endParaRPr lang="en-US" dirty="0"/>
          </a:p>
          <a:p>
            <a:r>
              <a:rPr lang="en-US" dirty="0" smtClean="0"/>
              <a:t>FY20			$ 12,528,689		=	2.45%	=	</a:t>
            </a:r>
            <a:r>
              <a:rPr lang="en-US" sz="2400" b="1" dirty="0" smtClean="0">
                <a:solidFill>
                  <a:srgbClr val="00B050"/>
                </a:solidFill>
              </a:rPr>
              <a:t>1.23% per </a:t>
            </a:r>
            <a:r>
              <a:rPr lang="en-US" sz="2400" b="1" u="sng" dirty="0" smtClean="0">
                <a:solidFill>
                  <a:srgbClr val="00B050"/>
                </a:solidFill>
              </a:rPr>
              <a:t>YEAR</a:t>
            </a:r>
          </a:p>
          <a:p>
            <a:endParaRPr lang="en-US" sz="1100" b="1" dirty="0"/>
          </a:p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664859" y="3987455"/>
            <a:ext cx="579237" cy="316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486237" y="3993787"/>
            <a:ext cx="1213221" cy="316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754763" y="3990621"/>
            <a:ext cx="579237" cy="316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296" y="601831"/>
            <a:ext cx="2869608" cy="200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55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34465" y="818256"/>
            <a:ext cx="54780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</a:rPr>
              <a:t>CITY OF BARRE,  VERMONT</a:t>
            </a:r>
          </a:p>
          <a:p>
            <a:pPr algn="ctr"/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FY22 </a:t>
            </a:r>
            <a:r>
              <a:rPr lang="en-US" sz="1600" u="sng" dirty="0" smtClean="0">
                <a:solidFill>
                  <a:schemeClr val="bg1"/>
                </a:solidFill>
              </a:rPr>
              <a:t>GENERAL FUND</a:t>
            </a:r>
            <a:r>
              <a:rPr lang="en-US" sz="1600" dirty="0" smtClean="0">
                <a:solidFill>
                  <a:schemeClr val="bg1"/>
                </a:solidFill>
              </a:rPr>
              <a:t> BUDGET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69876" y="2811561"/>
            <a:ext cx="403347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Budget Proposal is available for review</a:t>
            </a:r>
          </a:p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on the City Website at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https://www.barrecity.org/city-manager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Questions?  Call or email the City Manager Steven Mackenzie at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476-0240 or manager@barrecity.org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876" y="574445"/>
            <a:ext cx="3031447" cy="19933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16" y="2948771"/>
            <a:ext cx="4647137" cy="268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0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171" y="763494"/>
            <a:ext cx="5478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</a:rPr>
              <a:t>CITY OF BARRE,  VERMONT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GENERAL FUND BUDGET COMPARISON SUMMARY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FOR THE FISCAL YEAR ENDING JUNE 30, 2022 AND 2021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580" y="590550"/>
            <a:ext cx="2922270" cy="14611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71" y="2336141"/>
            <a:ext cx="7912748" cy="367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45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58784" y="771806"/>
            <a:ext cx="5478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</a:rPr>
              <a:t>CITY OF BARRE,  VERMONT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GENERAL FUND BUDGET COMPARISON SUMMARY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FOR THE FISCAL YEAR ENDING JUNE 30, 2022 AND 2021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8422" y="6400800"/>
            <a:ext cx="12136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Sheet 1 of 2</a:t>
            </a:r>
            <a:endParaRPr lang="en-US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49" t="18772" r="-349" b="-1287"/>
          <a:stretch/>
        </p:blipFill>
        <p:spPr>
          <a:xfrm>
            <a:off x="753761" y="2001796"/>
            <a:ext cx="7544161" cy="42136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390" y="608648"/>
            <a:ext cx="2141220" cy="140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5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7569" y="855107"/>
            <a:ext cx="5478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</a:rPr>
              <a:t>CITY OF BARRE,  VERMONT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GENERAL FUND BUDGET COMPARISON SUMMARY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FOR THE FISCAL YEAR ENDING JUNE 30, 2022 AND 2021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8422" y="6400800"/>
            <a:ext cx="12136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Sheet 2 of 2</a:t>
            </a:r>
            <a:endParaRPr lang="en-US" sz="1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17220"/>
          <a:stretch/>
        </p:blipFill>
        <p:spPr>
          <a:xfrm>
            <a:off x="6355080" y="608648"/>
            <a:ext cx="2316736" cy="12931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88" y="2002116"/>
            <a:ext cx="7881925" cy="424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08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22218" y="813370"/>
            <a:ext cx="5478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</a:rPr>
              <a:t>CITY OF BARRE,  VERMONT</a:t>
            </a:r>
          </a:p>
          <a:p>
            <a:pPr algn="ctr"/>
            <a:endParaRPr lang="en-US" sz="1400" i="1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FY22 </a:t>
            </a:r>
            <a:r>
              <a:rPr lang="en-US" sz="1600" u="sng" dirty="0" smtClean="0">
                <a:solidFill>
                  <a:schemeClr val="bg1"/>
                </a:solidFill>
              </a:rPr>
              <a:t>GENERAL FUND</a:t>
            </a:r>
            <a:r>
              <a:rPr lang="en-US" sz="1600" dirty="0" smtClean="0">
                <a:solidFill>
                  <a:schemeClr val="bg1"/>
                </a:solidFill>
              </a:rPr>
              <a:t> BUDGET HIGHLIGHTS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5739" y="2107096"/>
            <a:ext cx="7822096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Continued Programs &amp; Services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Annual City Wide Salary and Benefits Adjustments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Health and Related Insurance Renewal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Semi-Annual Yard Waste Collection and Disposal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Community Service Officer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½ Time Mental Health Clinician supporting the Police Department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Police K-9 Program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Police Department Street Crimes Unit (SCU)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Two (2) COPS Grant Police Officers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COVID expenses Allowance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Funding of the Barre Area Development Corp. and The Barre Partnership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Funding of the Aldrich Library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Continued Funding for Annual Facilities Maintenance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6"/>
          <a:stretch/>
        </p:blipFill>
        <p:spPr>
          <a:xfrm>
            <a:off x="6156655" y="595992"/>
            <a:ext cx="2528605" cy="214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91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951115"/>
            <a:ext cx="5478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</a:rPr>
              <a:t>CITY OF BARRE,  VERMONT</a:t>
            </a:r>
          </a:p>
          <a:p>
            <a:pPr algn="ctr"/>
            <a:endParaRPr lang="en-US" sz="1400" i="1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FY22 </a:t>
            </a:r>
            <a:r>
              <a:rPr lang="en-US" sz="1600" u="sng" dirty="0" smtClean="0">
                <a:solidFill>
                  <a:schemeClr val="bg1"/>
                </a:solidFill>
              </a:rPr>
              <a:t>GENERAL FUND</a:t>
            </a:r>
            <a:r>
              <a:rPr lang="en-US" sz="1600" dirty="0" smtClean="0">
                <a:solidFill>
                  <a:schemeClr val="bg1"/>
                </a:solidFill>
              </a:rPr>
              <a:t> BUDGET HIGHLIGHTS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5436" y="2210601"/>
            <a:ext cx="7822096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New Programs &amp; Services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Full Time Staff Assessor (+ $41,500)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Working Communities Grant Match (+ $5,000)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Interpretive Services Allowance (+ $1,000)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Increased Pool and Summer Camp Staffing (+/- $21,750)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Bulk Waste Removal Event (+/- $17,500)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Partial Restoration of Seasonal Cemetery Staff (+ $20,000)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731" y="596382"/>
            <a:ext cx="3782114" cy="130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7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2114" y="879872"/>
            <a:ext cx="453550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</a:rPr>
              <a:t>CITY OF BARRE,  VERMONT</a:t>
            </a:r>
          </a:p>
          <a:p>
            <a:pPr algn="ctr"/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FY22 BALLOT ITEMS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3191" y="3207279"/>
            <a:ext cx="7822096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smtClean="0"/>
              <a:t>ADDITIONAL </a:t>
            </a:r>
            <a:r>
              <a:rPr lang="en-US" b="1" u="sng" dirty="0" smtClean="0"/>
              <a:t>BALLOT</a:t>
            </a:r>
            <a:r>
              <a:rPr lang="en-US" b="1" dirty="0" smtClean="0"/>
              <a:t> ITEMS TO BE VOTED: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Streets, Sidewalks, Equipment Fund						$ 380,000</a:t>
            </a:r>
          </a:p>
          <a:p>
            <a:endParaRPr lang="en-US" dirty="0"/>
          </a:p>
          <a:p>
            <a:r>
              <a:rPr lang="en-US" dirty="0" smtClean="0"/>
              <a:t>Voter Approved Assistance Requests						$ 149,601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 Bond Requests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769" y="596069"/>
            <a:ext cx="1867518" cy="248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5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72836" y="879872"/>
            <a:ext cx="54780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</a:rPr>
              <a:t>CITY OF BARRE,  VERMONT</a:t>
            </a:r>
          </a:p>
          <a:p>
            <a:pPr algn="ctr"/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FY22 BALLOT ITEMS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3385" y="2844295"/>
            <a:ext cx="8060634" cy="364715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/>
              <a:t>Barre Area Senior Center			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Barre Heritage Festival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CIRCLE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Central VT Adult Basic Education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Capstone Community Action, Inc.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Central VT Council on Aging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Central VT Home Health &amp; Hospice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Community Harvest of Central VT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Downstreet Housing &amp; Community Development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Family Center of Washington County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Good Beginnings of Central Vermont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Good Samaritan Haven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GMTA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Our House of Central Vermont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Mosaic Vermont (Formerly Sexual Assault Crisis Team)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Peoples Health &amp; Wellness Clinic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Retired Senior Volunteer Programs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VT Association for the Blind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VT Center for Independent Living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Washington County Diversion Program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Washington County Mental Health</a:t>
            </a:r>
          </a:p>
          <a:p>
            <a:pPr>
              <a:lnSpc>
                <a:spcPct val="150000"/>
              </a:lnSpc>
            </a:pPr>
            <a:r>
              <a:rPr lang="en-US" sz="1400" dirty="0" smtClean="0"/>
              <a:t>Washington County Youth Service Bureau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593693" y="2082984"/>
            <a:ext cx="7789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/>
              <a:t>VOTER APPROVED REQUESTING ORGANIZATIONS</a:t>
            </a:r>
          </a:p>
          <a:p>
            <a:pPr algn="ctr">
              <a:lnSpc>
                <a:spcPct val="150000"/>
              </a:lnSpc>
            </a:pPr>
            <a:r>
              <a:rPr lang="en-US" b="1" dirty="0" smtClean="0"/>
              <a:t>(22 Requests </a:t>
            </a:r>
            <a:r>
              <a:rPr lang="en-US" b="1" dirty="0"/>
              <a:t>range from $500 to $</a:t>
            </a:r>
            <a:r>
              <a:rPr lang="en-US" b="1" dirty="0" smtClean="0"/>
              <a:t>38,401 </a:t>
            </a:r>
            <a:r>
              <a:rPr lang="en-US" b="1" dirty="0"/>
              <a:t>totaling $</a:t>
            </a:r>
            <a:r>
              <a:rPr lang="en-US" b="1" dirty="0" smtClean="0"/>
              <a:t>149,601</a:t>
            </a:r>
            <a:r>
              <a:rPr lang="en-US" b="1" dirty="0"/>
              <a:t>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00"/>
          <a:stretch/>
        </p:blipFill>
        <p:spPr>
          <a:xfrm>
            <a:off x="5827363" y="436119"/>
            <a:ext cx="2850983" cy="168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6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754" y="622056"/>
            <a:ext cx="1728454" cy="17284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2836" y="879872"/>
            <a:ext cx="5478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</a:rPr>
              <a:t>CITY OF BARRE,  VERMONT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PROJECTED TAX RATE CALCULATION AND STATISTICS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FOR THE FISCAL YEAR ENDING JUNE 30, 2022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836" y="1871339"/>
            <a:ext cx="6001588" cy="463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9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633</TotalTime>
  <Words>404</Words>
  <Application>Microsoft Office PowerPoint</Application>
  <PresentationFormat>On-screen Show (4:3)</PresentationFormat>
  <Paragraphs>132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Gill Sans MT</vt:lpstr>
      <vt:lpstr>Wingdings</vt:lpstr>
      <vt:lpstr>Wingdings 2</vt:lpstr>
      <vt:lpstr>Dividend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CITY OF BARRE,  VERMONT  FY22 GENERAL FUND BUDGET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 Shatney</dc:creator>
  <cp:lastModifiedBy>Steve Mackenzie</cp:lastModifiedBy>
  <cp:revision>81</cp:revision>
  <cp:lastPrinted>2021-02-16T19:18:00Z</cp:lastPrinted>
  <dcterms:created xsi:type="dcterms:W3CDTF">2020-02-04T18:30:51Z</dcterms:created>
  <dcterms:modified xsi:type="dcterms:W3CDTF">2021-02-17T03:04:16Z</dcterms:modified>
</cp:coreProperties>
</file>